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s-E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36" d="100"/>
          <a:sy n="136" d="100"/>
        </p:scale>
        <p:origin x="-1664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4699D-D9BE-7A49-9CB1-B587683733A1}" type="datetimeFigureOut">
              <a:rPr lang="es-ES" smtClean="0"/>
              <a:t>4/6/13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E2B0B-BBB7-EE46-8C6C-2976D2C5CB1C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161254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4699D-D9BE-7A49-9CB1-B587683733A1}" type="datetimeFigureOut">
              <a:rPr lang="es-ES" smtClean="0"/>
              <a:t>4/6/13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E2B0B-BBB7-EE46-8C6C-2976D2C5CB1C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129439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4699D-D9BE-7A49-9CB1-B587683733A1}" type="datetimeFigureOut">
              <a:rPr lang="es-ES" smtClean="0"/>
              <a:t>4/6/13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E2B0B-BBB7-EE46-8C6C-2976D2C5CB1C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512522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4699D-D9BE-7A49-9CB1-B587683733A1}" type="datetimeFigureOut">
              <a:rPr lang="es-ES" smtClean="0"/>
              <a:t>4/6/13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E2B0B-BBB7-EE46-8C6C-2976D2C5CB1C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985532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4699D-D9BE-7A49-9CB1-B587683733A1}" type="datetimeFigureOut">
              <a:rPr lang="es-ES" smtClean="0"/>
              <a:t>4/6/13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E2B0B-BBB7-EE46-8C6C-2976D2C5CB1C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559273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4699D-D9BE-7A49-9CB1-B587683733A1}" type="datetimeFigureOut">
              <a:rPr lang="es-ES" smtClean="0"/>
              <a:t>4/6/13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E2B0B-BBB7-EE46-8C6C-2976D2C5CB1C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490960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4699D-D9BE-7A49-9CB1-B587683733A1}" type="datetimeFigureOut">
              <a:rPr lang="es-ES" smtClean="0"/>
              <a:t>4/6/13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E2B0B-BBB7-EE46-8C6C-2976D2C5CB1C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648909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4699D-D9BE-7A49-9CB1-B587683733A1}" type="datetimeFigureOut">
              <a:rPr lang="es-ES" smtClean="0"/>
              <a:t>4/6/13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E2B0B-BBB7-EE46-8C6C-2976D2C5CB1C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236054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4699D-D9BE-7A49-9CB1-B587683733A1}" type="datetimeFigureOut">
              <a:rPr lang="es-ES" smtClean="0"/>
              <a:t>4/6/13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E2B0B-BBB7-EE46-8C6C-2976D2C5CB1C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709185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4699D-D9BE-7A49-9CB1-B587683733A1}" type="datetimeFigureOut">
              <a:rPr lang="es-ES" smtClean="0"/>
              <a:t>4/6/13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E2B0B-BBB7-EE46-8C6C-2976D2C5CB1C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945330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4699D-D9BE-7A49-9CB1-B587683733A1}" type="datetimeFigureOut">
              <a:rPr lang="es-ES" smtClean="0"/>
              <a:t>4/6/13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E2B0B-BBB7-EE46-8C6C-2976D2C5CB1C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884891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C4699D-D9BE-7A49-9CB1-B587683733A1}" type="datetimeFigureOut">
              <a:rPr lang="es-ES" smtClean="0"/>
              <a:t>4/6/13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2E2B0B-BBB7-EE46-8C6C-2976D2C5CB1C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356624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709672" y="2514307"/>
            <a:ext cx="840396" cy="30777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s-ES" sz="1400" dirty="0" smtClean="0"/>
              <a:t>Voces</a:t>
            </a:r>
            <a:endParaRPr lang="es-ES" sz="1400" dirty="0"/>
          </a:p>
        </p:txBody>
      </p:sp>
      <p:sp>
        <p:nvSpPr>
          <p:cNvPr id="5" name="CuadroTexto 4"/>
          <p:cNvSpPr txBox="1"/>
          <p:nvPr/>
        </p:nvSpPr>
        <p:spPr>
          <a:xfrm>
            <a:off x="1690135" y="2164308"/>
            <a:ext cx="1055167" cy="30777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s-ES" sz="1400" dirty="0" smtClean="0"/>
              <a:t>Narrador</a:t>
            </a:r>
          </a:p>
        </p:txBody>
      </p:sp>
      <p:sp>
        <p:nvSpPr>
          <p:cNvPr id="6" name="CuadroTexto 5"/>
          <p:cNvSpPr txBox="1"/>
          <p:nvPr/>
        </p:nvSpPr>
        <p:spPr>
          <a:xfrm>
            <a:off x="1690135" y="2869961"/>
            <a:ext cx="1008478" cy="30777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s-ES" sz="1400" dirty="0" smtClean="0"/>
              <a:t>Personajes</a:t>
            </a:r>
            <a:endParaRPr lang="es-ES" sz="1400" dirty="0"/>
          </a:p>
        </p:txBody>
      </p:sp>
      <p:sp>
        <p:nvSpPr>
          <p:cNvPr id="7" name="CuadroTexto 6"/>
          <p:cNvSpPr txBox="1"/>
          <p:nvPr/>
        </p:nvSpPr>
        <p:spPr>
          <a:xfrm>
            <a:off x="1550068" y="802723"/>
            <a:ext cx="1503378" cy="101566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rtlCol="0">
            <a:spAutoFit/>
          </a:bodyPr>
          <a:lstStyle/>
          <a:p>
            <a:r>
              <a:rPr lang="es-ES" sz="1200" dirty="0" smtClean="0"/>
              <a:t>No interviene para dar juicios o sugerir interpretaciones, solo para ubicar superficialmente</a:t>
            </a:r>
            <a:endParaRPr lang="es-ES" sz="1200" dirty="0"/>
          </a:p>
        </p:txBody>
      </p:sp>
      <p:cxnSp>
        <p:nvCxnSpPr>
          <p:cNvPr id="9" name="Conector recto 8"/>
          <p:cNvCxnSpPr>
            <a:stCxn id="4" idx="0"/>
          </p:cNvCxnSpPr>
          <p:nvPr/>
        </p:nvCxnSpPr>
        <p:spPr>
          <a:xfrm flipH="1" flipV="1">
            <a:off x="1129869" y="2309253"/>
            <a:ext cx="1" cy="20505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Conector recto 10"/>
          <p:cNvCxnSpPr>
            <a:endCxn id="5" idx="1"/>
          </p:cNvCxnSpPr>
          <p:nvPr/>
        </p:nvCxnSpPr>
        <p:spPr>
          <a:xfrm>
            <a:off x="1129870" y="2309253"/>
            <a:ext cx="560265" cy="894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Conector recto 12"/>
          <p:cNvCxnSpPr>
            <a:stCxn id="4" idx="2"/>
          </p:cNvCxnSpPr>
          <p:nvPr/>
        </p:nvCxnSpPr>
        <p:spPr>
          <a:xfrm flipH="1">
            <a:off x="1129869" y="2822084"/>
            <a:ext cx="1" cy="20176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Conector recto 14"/>
          <p:cNvCxnSpPr>
            <a:endCxn id="6" idx="1"/>
          </p:cNvCxnSpPr>
          <p:nvPr/>
        </p:nvCxnSpPr>
        <p:spPr>
          <a:xfrm>
            <a:off x="1129869" y="3023850"/>
            <a:ext cx="560266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Conector recto 18"/>
          <p:cNvCxnSpPr/>
          <p:nvPr/>
        </p:nvCxnSpPr>
        <p:spPr>
          <a:xfrm flipH="1">
            <a:off x="2194373" y="1818386"/>
            <a:ext cx="4669" cy="34592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Conector recto 20"/>
          <p:cNvCxnSpPr>
            <a:stCxn id="6" idx="3"/>
          </p:cNvCxnSpPr>
          <p:nvPr/>
        </p:nvCxnSpPr>
        <p:spPr>
          <a:xfrm>
            <a:off x="2698613" y="3023850"/>
            <a:ext cx="158741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CuadroTexto 21"/>
          <p:cNvSpPr txBox="1"/>
          <p:nvPr/>
        </p:nvSpPr>
        <p:spPr>
          <a:xfrm>
            <a:off x="2857354" y="2608351"/>
            <a:ext cx="2100994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s-ES" sz="1200" dirty="0" smtClean="0"/>
              <a:t>M</a:t>
            </a:r>
            <a:r>
              <a:rPr lang="es-ES" sz="1200" dirty="0" smtClean="0"/>
              <a:t>últiples estilos, estratos sociales y visiones del mundo y la realidad contrastadas</a:t>
            </a:r>
            <a:endParaRPr lang="es-ES" sz="1200" dirty="0"/>
          </a:p>
        </p:txBody>
      </p:sp>
      <p:cxnSp>
        <p:nvCxnSpPr>
          <p:cNvPr id="24" name="Conector recto 23"/>
          <p:cNvCxnSpPr/>
          <p:nvPr/>
        </p:nvCxnSpPr>
        <p:spPr>
          <a:xfrm>
            <a:off x="2614572" y="3177738"/>
            <a:ext cx="9338" cy="49494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Conector recto 25"/>
          <p:cNvCxnSpPr/>
          <p:nvPr/>
        </p:nvCxnSpPr>
        <p:spPr>
          <a:xfrm>
            <a:off x="2623910" y="3672682"/>
            <a:ext cx="233444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CuadroTexto 26"/>
          <p:cNvSpPr txBox="1"/>
          <p:nvPr/>
        </p:nvSpPr>
        <p:spPr>
          <a:xfrm>
            <a:off x="2857354" y="3541942"/>
            <a:ext cx="2185036" cy="8309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s-ES" sz="1200" dirty="0" smtClean="0"/>
              <a:t>El personaje principal no es el pueblo en s</a:t>
            </a:r>
            <a:r>
              <a:rPr lang="es-ES" sz="1200" dirty="0" smtClean="0"/>
              <a:t>í, ya que no todos los personajes ceden a Pedro Páramo</a:t>
            </a:r>
            <a:endParaRPr lang="es-ES" sz="1200" dirty="0"/>
          </a:p>
        </p:txBody>
      </p:sp>
      <p:cxnSp>
        <p:nvCxnSpPr>
          <p:cNvPr id="29" name="Conector recto 28"/>
          <p:cNvCxnSpPr>
            <a:stCxn id="27" idx="3"/>
          </p:cNvCxnSpPr>
          <p:nvPr/>
        </p:nvCxnSpPr>
        <p:spPr>
          <a:xfrm flipV="1">
            <a:off x="5042390" y="3952839"/>
            <a:ext cx="261457" cy="460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CuadroTexto 29"/>
          <p:cNvSpPr txBox="1"/>
          <p:nvPr/>
        </p:nvSpPr>
        <p:spPr>
          <a:xfrm>
            <a:off x="5303848" y="3818941"/>
            <a:ext cx="1073842" cy="27699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s-ES" sz="1200" dirty="0" smtClean="0"/>
              <a:t>Pedro P</a:t>
            </a:r>
            <a:r>
              <a:rPr lang="es-ES" sz="1200" dirty="0" smtClean="0"/>
              <a:t>áramo</a:t>
            </a:r>
            <a:endParaRPr lang="es-ES" sz="1200" dirty="0"/>
          </a:p>
        </p:txBody>
      </p:sp>
      <p:sp>
        <p:nvSpPr>
          <p:cNvPr id="31" name="CuadroTexto 30"/>
          <p:cNvSpPr txBox="1"/>
          <p:nvPr/>
        </p:nvSpPr>
        <p:spPr>
          <a:xfrm>
            <a:off x="5042390" y="2692397"/>
            <a:ext cx="1736822" cy="8309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s-ES" sz="1200" dirty="0" smtClean="0"/>
              <a:t>Solo los revolucionarios dialogan con el, quien los vuelve invitados  mas que sus oponentes</a:t>
            </a:r>
            <a:endParaRPr lang="es-ES" sz="1200" dirty="0"/>
          </a:p>
        </p:txBody>
      </p:sp>
      <p:cxnSp>
        <p:nvCxnSpPr>
          <p:cNvPr id="33" name="Conector recto 32"/>
          <p:cNvCxnSpPr>
            <a:endCxn id="30" idx="0"/>
          </p:cNvCxnSpPr>
          <p:nvPr/>
        </p:nvCxnSpPr>
        <p:spPr>
          <a:xfrm>
            <a:off x="5840769" y="3523394"/>
            <a:ext cx="0" cy="29554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Conector recto 36"/>
          <p:cNvCxnSpPr>
            <a:stCxn id="31" idx="0"/>
          </p:cNvCxnSpPr>
          <p:nvPr/>
        </p:nvCxnSpPr>
        <p:spPr>
          <a:xfrm flipV="1">
            <a:off x="5910801" y="2472085"/>
            <a:ext cx="0" cy="22031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CuadroTexto 37"/>
          <p:cNvSpPr txBox="1"/>
          <p:nvPr/>
        </p:nvSpPr>
        <p:spPr>
          <a:xfrm>
            <a:off x="5121760" y="2010420"/>
            <a:ext cx="1578081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s-ES" sz="1200" dirty="0" smtClean="0"/>
              <a:t>Deja de ser el patr</a:t>
            </a:r>
            <a:r>
              <a:rPr lang="es-ES" sz="1200" dirty="0" smtClean="0"/>
              <a:t>ón y se une al pueblo</a:t>
            </a:r>
            <a:endParaRPr lang="es-ES" sz="1200" dirty="0"/>
          </a:p>
        </p:txBody>
      </p:sp>
      <p:cxnSp>
        <p:nvCxnSpPr>
          <p:cNvPr id="40" name="Conector recto 39"/>
          <p:cNvCxnSpPr>
            <a:stCxn id="27" idx="2"/>
          </p:cNvCxnSpPr>
          <p:nvPr/>
        </p:nvCxnSpPr>
        <p:spPr>
          <a:xfrm>
            <a:off x="3949872" y="4372939"/>
            <a:ext cx="0" cy="140213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" name="CuadroTexto 40"/>
          <p:cNvSpPr txBox="1"/>
          <p:nvPr/>
        </p:nvSpPr>
        <p:spPr>
          <a:xfrm>
            <a:off x="2857354" y="4479606"/>
            <a:ext cx="2157022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s-ES" sz="1200" dirty="0" smtClean="0"/>
              <a:t>Cada voz es una conciencia y juntas detentan el poder, todas están muy individualizadas</a:t>
            </a:r>
            <a:endParaRPr lang="es-ES" sz="1200" dirty="0"/>
          </a:p>
        </p:txBody>
      </p:sp>
      <p:cxnSp>
        <p:nvCxnSpPr>
          <p:cNvPr id="43" name="Conector recto 42"/>
          <p:cNvCxnSpPr>
            <a:stCxn id="22" idx="0"/>
          </p:cNvCxnSpPr>
          <p:nvPr/>
        </p:nvCxnSpPr>
        <p:spPr>
          <a:xfrm flipV="1">
            <a:off x="3907851" y="2464717"/>
            <a:ext cx="0" cy="14363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4" name="CuadroTexto 43"/>
          <p:cNvSpPr txBox="1"/>
          <p:nvPr/>
        </p:nvSpPr>
        <p:spPr>
          <a:xfrm>
            <a:off x="3006757" y="1818386"/>
            <a:ext cx="1951591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s-ES" sz="1200" dirty="0" smtClean="0"/>
              <a:t>Los nombres son portadores de historia y de gran importancia</a:t>
            </a:r>
            <a:endParaRPr lang="es-ES" sz="1200" dirty="0"/>
          </a:p>
        </p:txBody>
      </p:sp>
      <p:cxnSp>
        <p:nvCxnSpPr>
          <p:cNvPr id="46" name="Conector recto 45"/>
          <p:cNvCxnSpPr/>
          <p:nvPr/>
        </p:nvCxnSpPr>
        <p:spPr>
          <a:xfrm flipV="1">
            <a:off x="3823811" y="1636878"/>
            <a:ext cx="0" cy="18150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CuadroTexto 46"/>
          <p:cNvSpPr txBox="1"/>
          <p:nvPr/>
        </p:nvSpPr>
        <p:spPr>
          <a:xfrm>
            <a:off x="3109472" y="990547"/>
            <a:ext cx="1848877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s-ES" sz="1200" dirty="0" smtClean="0"/>
              <a:t>El estudio de los nombres permite ampliar la significaci</a:t>
            </a:r>
            <a:r>
              <a:rPr lang="es-ES" sz="1200" dirty="0" smtClean="0"/>
              <a:t>ón total del texto</a:t>
            </a:r>
            <a:endParaRPr lang="es-ES" sz="1200" dirty="0"/>
          </a:p>
        </p:txBody>
      </p:sp>
      <p:cxnSp>
        <p:nvCxnSpPr>
          <p:cNvPr id="50" name="Conector recto 49"/>
          <p:cNvCxnSpPr/>
          <p:nvPr/>
        </p:nvCxnSpPr>
        <p:spPr>
          <a:xfrm flipH="1" flipV="1">
            <a:off x="3814474" y="703022"/>
            <a:ext cx="9337" cy="28752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1" name="CuadroTexto 50"/>
          <p:cNvSpPr txBox="1"/>
          <p:nvPr/>
        </p:nvSpPr>
        <p:spPr>
          <a:xfrm>
            <a:off x="3132818" y="354472"/>
            <a:ext cx="1825532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s-ES" sz="1200" dirty="0" smtClean="0"/>
              <a:t>Algunos de origen Náhuatl</a:t>
            </a:r>
            <a:r>
              <a:rPr lang="es-ES" sz="1200" dirty="0" smtClean="0"/>
              <a:t> (</a:t>
            </a:r>
            <a:r>
              <a:rPr lang="es-ES" sz="1200" dirty="0" err="1" smtClean="0"/>
              <a:t>Tilcuate</a:t>
            </a:r>
            <a:r>
              <a:rPr lang="es-ES" sz="1200" dirty="0" smtClean="0"/>
              <a:t>: </a:t>
            </a:r>
            <a:r>
              <a:rPr lang="es-ES" sz="1200" dirty="0" err="1" smtClean="0"/>
              <a:t>Vibora</a:t>
            </a:r>
            <a:r>
              <a:rPr lang="es-ES" sz="1200" dirty="0" smtClean="0"/>
              <a:t>)</a:t>
            </a:r>
            <a:endParaRPr lang="es-ES" sz="1200" dirty="0"/>
          </a:p>
        </p:txBody>
      </p:sp>
      <p:cxnSp>
        <p:nvCxnSpPr>
          <p:cNvPr id="58" name="Conector recto 57"/>
          <p:cNvCxnSpPr>
            <a:stCxn id="47" idx="3"/>
          </p:cNvCxnSpPr>
          <p:nvPr/>
        </p:nvCxnSpPr>
        <p:spPr>
          <a:xfrm>
            <a:off x="4958349" y="1313713"/>
            <a:ext cx="163411" cy="565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0" name="CuadroTexto 59"/>
          <p:cNvSpPr txBox="1"/>
          <p:nvPr/>
        </p:nvSpPr>
        <p:spPr>
          <a:xfrm>
            <a:off x="5121761" y="1104580"/>
            <a:ext cx="1657452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s-ES" sz="1200" dirty="0" smtClean="0"/>
              <a:t>Transformaci</a:t>
            </a:r>
            <a:r>
              <a:rPr lang="es-ES" sz="1200" dirty="0" smtClean="0"/>
              <a:t>ón de nombre a apodo (</a:t>
            </a:r>
            <a:r>
              <a:rPr lang="es-ES" sz="1200" dirty="0" err="1" smtClean="0"/>
              <a:t>Tilcuate</a:t>
            </a:r>
            <a:r>
              <a:rPr lang="es-ES" sz="1200" dirty="0" smtClean="0"/>
              <a:t> y Saltaperico)</a:t>
            </a:r>
            <a:endParaRPr lang="es-ES" sz="1200" dirty="0"/>
          </a:p>
        </p:txBody>
      </p:sp>
      <p:cxnSp>
        <p:nvCxnSpPr>
          <p:cNvPr id="62" name="Conector recto 61"/>
          <p:cNvCxnSpPr>
            <a:stCxn id="6" idx="2"/>
          </p:cNvCxnSpPr>
          <p:nvPr/>
        </p:nvCxnSpPr>
        <p:spPr>
          <a:xfrm flipH="1">
            <a:off x="2194373" y="3177738"/>
            <a:ext cx="1" cy="16809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3" name="CuadroTexto 62"/>
          <p:cNvSpPr txBox="1"/>
          <p:nvPr/>
        </p:nvSpPr>
        <p:spPr>
          <a:xfrm>
            <a:off x="448212" y="3345833"/>
            <a:ext cx="2044969" cy="120032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s-ES" sz="1200" dirty="0" smtClean="0"/>
              <a:t>Todos tienen un discurso propio desde su memoria sin necesidad de ser introducido por un narrador y una actividad particular en </a:t>
            </a:r>
            <a:r>
              <a:rPr lang="es-ES" sz="1200" dirty="0" err="1" smtClean="0"/>
              <a:t>Com</a:t>
            </a:r>
            <a:r>
              <a:rPr lang="es-ES" sz="1200" dirty="0" err="1" smtClean="0"/>
              <a:t>ála</a:t>
            </a:r>
            <a:endParaRPr lang="es-ES" sz="1200" dirty="0"/>
          </a:p>
        </p:txBody>
      </p:sp>
      <p:sp>
        <p:nvSpPr>
          <p:cNvPr id="66" name="CuadroTexto 65"/>
          <p:cNvSpPr txBox="1"/>
          <p:nvPr/>
        </p:nvSpPr>
        <p:spPr>
          <a:xfrm>
            <a:off x="448212" y="4681246"/>
            <a:ext cx="2044969" cy="101566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s-ES" sz="1200" dirty="0" smtClean="0"/>
              <a:t>No hay anonimatos, cada personaje asume su voz, miembro de esta sociedad conformada por distintas mentalidades.</a:t>
            </a:r>
            <a:endParaRPr lang="es-ES" sz="1200" dirty="0"/>
          </a:p>
        </p:txBody>
      </p:sp>
      <p:cxnSp>
        <p:nvCxnSpPr>
          <p:cNvPr id="68" name="Conector recto 67"/>
          <p:cNvCxnSpPr>
            <a:stCxn id="63" idx="2"/>
          </p:cNvCxnSpPr>
          <p:nvPr/>
        </p:nvCxnSpPr>
        <p:spPr>
          <a:xfrm>
            <a:off x="1470697" y="4546162"/>
            <a:ext cx="4669" cy="13508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9" name="CuadroTexto 68"/>
          <p:cNvSpPr txBox="1"/>
          <p:nvPr/>
        </p:nvSpPr>
        <p:spPr>
          <a:xfrm>
            <a:off x="448212" y="5795165"/>
            <a:ext cx="1914240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s-ES" sz="1200" dirty="0" smtClean="0"/>
              <a:t>La fuerza de la oralidad es evidente en los rumores</a:t>
            </a:r>
            <a:endParaRPr lang="es-ES" sz="1200" dirty="0"/>
          </a:p>
        </p:txBody>
      </p:sp>
      <p:cxnSp>
        <p:nvCxnSpPr>
          <p:cNvPr id="71" name="Conector recto 70"/>
          <p:cNvCxnSpPr>
            <a:stCxn id="66" idx="2"/>
          </p:cNvCxnSpPr>
          <p:nvPr/>
        </p:nvCxnSpPr>
        <p:spPr>
          <a:xfrm>
            <a:off x="1470697" y="5696909"/>
            <a:ext cx="0" cy="132979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3" name="Conector recto 72"/>
          <p:cNvCxnSpPr/>
          <p:nvPr/>
        </p:nvCxnSpPr>
        <p:spPr>
          <a:xfrm>
            <a:off x="2493181" y="5512377"/>
            <a:ext cx="252121" cy="9339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4" name="CuadroTexto 73"/>
          <p:cNvSpPr txBox="1"/>
          <p:nvPr/>
        </p:nvSpPr>
        <p:spPr>
          <a:xfrm>
            <a:off x="2745302" y="5206702"/>
            <a:ext cx="2100994" cy="8309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s-ES" sz="1200" dirty="0" smtClean="0"/>
              <a:t>Un personaje puede mediar una voz ajena, cediendo su conciencia como lugar de expresi</a:t>
            </a:r>
            <a:r>
              <a:rPr lang="es-ES" sz="1200" dirty="0" smtClean="0"/>
              <a:t>ón.</a:t>
            </a:r>
            <a:endParaRPr lang="es-ES" sz="1200" dirty="0"/>
          </a:p>
        </p:txBody>
      </p:sp>
      <p:cxnSp>
        <p:nvCxnSpPr>
          <p:cNvPr id="76" name="Conector recto 75"/>
          <p:cNvCxnSpPr>
            <a:stCxn id="41" idx="3"/>
          </p:cNvCxnSpPr>
          <p:nvPr/>
        </p:nvCxnSpPr>
        <p:spPr>
          <a:xfrm flipV="1">
            <a:off x="5014376" y="4802647"/>
            <a:ext cx="196093" cy="12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7" name="CuadroTexto 76"/>
          <p:cNvSpPr txBox="1"/>
          <p:nvPr/>
        </p:nvSpPr>
        <p:spPr>
          <a:xfrm>
            <a:off x="5210469" y="4481184"/>
            <a:ext cx="1311954" cy="8309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s-ES" sz="1200" dirty="0" smtClean="0"/>
              <a:t>Autoconciencia: Oír el interior de cada personaje m</a:t>
            </a:r>
            <a:r>
              <a:rPr lang="es-ES" sz="1200" dirty="0" smtClean="0"/>
              <a:t>ás no verlo</a:t>
            </a:r>
            <a:endParaRPr lang="es-ES" sz="1200" dirty="0"/>
          </a:p>
        </p:txBody>
      </p:sp>
      <p:cxnSp>
        <p:nvCxnSpPr>
          <p:cNvPr id="79" name="Conector recto 78"/>
          <p:cNvCxnSpPr>
            <a:stCxn id="77" idx="3"/>
          </p:cNvCxnSpPr>
          <p:nvPr/>
        </p:nvCxnSpPr>
        <p:spPr>
          <a:xfrm>
            <a:off x="6522423" y="4896683"/>
            <a:ext cx="17741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1" name="CuadroTexto 80"/>
          <p:cNvSpPr txBox="1"/>
          <p:nvPr/>
        </p:nvSpPr>
        <p:spPr>
          <a:xfrm>
            <a:off x="6699841" y="4513153"/>
            <a:ext cx="1111193" cy="8309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s-ES" sz="1200" dirty="0" smtClean="0"/>
              <a:t>Personajes con conciencia incompleta dándoles vida</a:t>
            </a:r>
            <a:endParaRPr lang="es-ES" sz="1200" dirty="0"/>
          </a:p>
        </p:txBody>
      </p:sp>
      <p:cxnSp>
        <p:nvCxnSpPr>
          <p:cNvPr id="83" name="Conector recto 82"/>
          <p:cNvCxnSpPr/>
          <p:nvPr/>
        </p:nvCxnSpPr>
        <p:spPr>
          <a:xfrm>
            <a:off x="7442194" y="4372939"/>
            <a:ext cx="0" cy="140213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5" name="CuadroTexto 84"/>
          <p:cNvSpPr txBox="1"/>
          <p:nvPr/>
        </p:nvSpPr>
        <p:spPr>
          <a:xfrm>
            <a:off x="6779212" y="3672682"/>
            <a:ext cx="1606094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s-ES" sz="1200" dirty="0" smtClean="0"/>
              <a:t>El personaje se mueve por s</a:t>
            </a:r>
            <a:r>
              <a:rPr lang="es-ES" sz="1200" dirty="0" smtClean="0"/>
              <a:t>í mismo, la misión de Rulfo es seguirlo</a:t>
            </a:r>
            <a:endParaRPr lang="es-ES" sz="1200" dirty="0"/>
          </a:p>
        </p:txBody>
      </p:sp>
      <p:cxnSp>
        <p:nvCxnSpPr>
          <p:cNvPr id="91" name="Conector recto 90"/>
          <p:cNvCxnSpPr/>
          <p:nvPr/>
        </p:nvCxnSpPr>
        <p:spPr>
          <a:xfrm>
            <a:off x="4958350" y="1917034"/>
            <a:ext cx="1988942" cy="9339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3" name="Conector recto 92"/>
          <p:cNvCxnSpPr/>
          <p:nvPr/>
        </p:nvCxnSpPr>
        <p:spPr>
          <a:xfrm>
            <a:off x="6947292" y="1926373"/>
            <a:ext cx="0" cy="68197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4" name="CuadroTexto 93"/>
          <p:cNvSpPr txBox="1"/>
          <p:nvPr/>
        </p:nvSpPr>
        <p:spPr>
          <a:xfrm>
            <a:off x="6872590" y="2616900"/>
            <a:ext cx="1438014" cy="8309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s-ES" sz="1200" dirty="0" smtClean="0"/>
              <a:t>Pedro: Piedra. P</a:t>
            </a:r>
            <a:r>
              <a:rPr lang="es-ES" sz="1200" dirty="0" smtClean="0"/>
              <a:t>á</a:t>
            </a:r>
            <a:r>
              <a:rPr lang="es-ES" sz="1200" dirty="0" smtClean="0"/>
              <a:t>ramo: terreno raso, inhabitado, fr</a:t>
            </a:r>
            <a:r>
              <a:rPr lang="es-ES" sz="1200" dirty="0" smtClean="0"/>
              <a:t>ío</a:t>
            </a:r>
            <a:endParaRPr lang="es-ES" sz="1200" dirty="0"/>
          </a:p>
        </p:txBody>
      </p:sp>
      <p:cxnSp>
        <p:nvCxnSpPr>
          <p:cNvPr id="96" name="Conector recto 95"/>
          <p:cNvCxnSpPr/>
          <p:nvPr/>
        </p:nvCxnSpPr>
        <p:spPr>
          <a:xfrm>
            <a:off x="6947292" y="3447897"/>
            <a:ext cx="0" cy="15941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8" name="Conector recto 97"/>
          <p:cNvCxnSpPr/>
          <p:nvPr/>
        </p:nvCxnSpPr>
        <p:spPr>
          <a:xfrm flipH="1">
            <a:off x="6256298" y="3607312"/>
            <a:ext cx="690994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0" name="Conector recto 99"/>
          <p:cNvCxnSpPr/>
          <p:nvPr/>
        </p:nvCxnSpPr>
        <p:spPr>
          <a:xfrm>
            <a:off x="6256298" y="3607312"/>
            <a:ext cx="0" cy="211629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2" name="Conector recto 101"/>
          <p:cNvCxnSpPr>
            <a:stCxn id="94" idx="3"/>
          </p:cNvCxnSpPr>
          <p:nvPr/>
        </p:nvCxnSpPr>
        <p:spPr>
          <a:xfrm flipV="1">
            <a:off x="8310604" y="3023850"/>
            <a:ext cx="252121" cy="8549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4" name="Conector recto 113"/>
          <p:cNvCxnSpPr/>
          <p:nvPr/>
        </p:nvCxnSpPr>
        <p:spPr>
          <a:xfrm>
            <a:off x="8562725" y="3023850"/>
            <a:ext cx="0" cy="145575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5" name="CuadroTexto 114"/>
          <p:cNvSpPr txBox="1"/>
          <p:nvPr/>
        </p:nvSpPr>
        <p:spPr>
          <a:xfrm>
            <a:off x="8030472" y="4404371"/>
            <a:ext cx="971127" cy="8309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s-ES" sz="1200" dirty="0" smtClean="0"/>
              <a:t>Su nombre es lo </a:t>
            </a:r>
            <a:r>
              <a:rPr lang="es-ES" sz="1200" dirty="0" smtClean="0"/>
              <a:t>único que no usurpa</a:t>
            </a:r>
            <a:endParaRPr lang="es-ES" sz="1200" dirty="0"/>
          </a:p>
        </p:txBody>
      </p:sp>
      <p:cxnSp>
        <p:nvCxnSpPr>
          <p:cNvPr id="117" name="Conector recto 116"/>
          <p:cNvCxnSpPr>
            <a:stCxn id="94" idx="0"/>
          </p:cNvCxnSpPr>
          <p:nvPr/>
        </p:nvCxnSpPr>
        <p:spPr>
          <a:xfrm flipV="1">
            <a:off x="7591597" y="2318197"/>
            <a:ext cx="1" cy="298703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8" name="CuadroTexto 117"/>
          <p:cNvSpPr txBox="1"/>
          <p:nvPr/>
        </p:nvSpPr>
        <p:spPr>
          <a:xfrm>
            <a:off x="6970637" y="1847588"/>
            <a:ext cx="1241921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s-ES" sz="1200" dirty="0" smtClean="0"/>
              <a:t>Muere acorde a su nombre</a:t>
            </a:r>
            <a:endParaRPr lang="es-ES" sz="1200" dirty="0"/>
          </a:p>
        </p:txBody>
      </p:sp>
      <p:sp>
        <p:nvSpPr>
          <p:cNvPr id="119" name="CuadroTexto 118"/>
          <p:cNvSpPr txBox="1"/>
          <p:nvPr/>
        </p:nvSpPr>
        <p:spPr>
          <a:xfrm>
            <a:off x="5121761" y="333690"/>
            <a:ext cx="37070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b="1" dirty="0" smtClean="0"/>
              <a:t>Mapa Conceptual:</a:t>
            </a:r>
            <a:r>
              <a:rPr lang="es-ES" sz="1400" dirty="0" smtClean="0"/>
              <a:t> </a:t>
            </a:r>
            <a:r>
              <a:rPr lang="es-ES" sz="1400" b="1" dirty="0"/>
              <a:t>Pedro Páramo de Juan Rulfo: Un </a:t>
            </a:r>
            <a:r>
              <a:rPr lang="es-ES" sz="1400" b="1" dirty="0" smtClean="0"/>
              <a:t>Encuentro </a:t>
            </a:r>
            <a:r>
              <a:rPr lang="es-ES" sz="1400" b="1" dirty="0"/>
              <a:t>de </a:t>
            </a:r>
            <a:r>
              <a:rPr lang="es-ES" sz="1400" b="1" dirty="0" smtClean="0"/>
              <a:t>Voces (</a:t>
            </a:r>
            <a:r>
              <a:rPr lang="es-ES" sz="1400" b="1" dirty="0" err="1" smtClean="0"/>
              <a:t>Yoon</a:t>
            </a:r>
            <a:r>
              <a:rPr lang="es-ES" sz="1400" b="1" dirty="0" smtClean="0"/>
              <a:t> </a:t>
            </a:r>
            <a:r>
              <a:rPr lang="es-ES" sz="1400" b="1" dirty="0" err="1" smtClean="0"/>
              <a:t>Bong</a:t>
            </a:r>
            <a:r>
              <a:rPr lang="es-ES" sz="1400" b="1" dirty="0" smtClean="0"/>
              <a:t> Seo)</a:t>
            </a:r>
            <a:endParaRPr lang="es-ES" sz="1400" b="1" dirty="0"/>
          </a:p>
        </p:txBody>
      </p:sp>
      <p:sp>
        <p:nvSpPr>
          <p:cNvPr id="120" name="CuadroTexto 119"/>
          <p:cNvSpPr txBox="1"/>
          <p:nvPr/>
        </p:nvSpPr>
        <p:spPr>
          <a:xfrm>
            <a:off x="6499081" y="6523303"/>
            <a:ext cx="232977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00" dirty="0" smtClean="0"/>
              <a:t>Sergio </a:t>
            </a:r>
            <a:r>
              <a:rPr lang="es-ES" sz="1000" dirty="0" err="1" smtClean="0"/>
              <a:t>Polan</a:t>
            </a:r>
            <a:r>
              <a:rPr lang="es-ES" sz="1000" dirty="0" err="1" smtClean="0"/>
              <a:t>ía</a:t>
            </a:r>
            <a:r>
              <a:rPr lang="es-ES" sz="1000" dirty="0" smtClean="0"/>
              <a:t> M.</a:t>
            </a:r>
            <a:endParaRPr lang="es-ES" sz="1000" dirty="0"/>
          </a:p>
        </p:txBody>
      </p:sp>
    </p:spTree>
    <p:extLst>
      <p:ext uri="{BB962C8B-B14F-4D97-AF65-F5344CB8AC3E}">
        <p14:creationId xmlns:p14="http://schemas.microsoft.com/office/powerpoint/2010/main" val="232956929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277</Words>
  <Application>Microsoft Macintosh PowerPoint</Application>
  <PresentationFormat>Presentación en pantalla (4:3)</PresentationFormat>
  <Paragraphs>26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2" baseType="lpstr"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Alcides Polania</dc:creator>
  <cp:lastModifiedBy>Alcides Polania</cp:lastModifiedBy>
  <cp:revision>7</cp:revision>
  <dcterms:created xsi:type="dcterms:W3CDTF">2013-04-07T02:13:27Z</dcterms:created>
  <dcterms:modified xsi:type="dcterms:W3CDTF">2013-04-07T03:09:51Z</dcterms:modified>
</cp:coreProperties>
</file>